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369" r:id="rId2"/>
    <p:sldId id="386" r:id="rId3"/>
    <p:sldId id="387" r:id="rId4"/>
    <p:sldId id="393" r:id="rId5"/>
    <p:sldId id="391" r:id="rId6"/>
    <p:sldId id="389" r:id="rId7"/>
    <p:sldId id="434" r:id="rId8"/>
    <p:sldId id="390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38" r:id="rId17"/>
    <p:sldId id="439" r:id="rId18"/>
    <p:sldId id="440" r:id="rId19"/>
    <p:sldId id="402" r:id="rId20"/>
    <p:sldId id="401" r:id="rId21"/>
    <p:sldId id="404" r:id="rId22"/>
    <p:sldId id="403" r:id="rId23"/>
    <p:sldId id="406" r:id="rId24"/>
    <p:sldId id="405" r:id="rId25"/>
    <p:sldId id="435" r:id="rId26"/>
    <p:sldId id="432" r:id="rId27"/>
    <p:sldId id="436" r:id="rId28"/>
    <p:sldId id="408" r:id="rId29"/>
    <p:sldId id="407" r:id="rId30"/>
    <p:sldId id="410" r:id="rId31"/>
    <p:sldId id="414" r:id="rId32"/>
    <p:sldId id="413" r:id="rId33"/>
    <p:sldId id="412" r:id="rId34"/>
    <p:sldId id="411" r:id="rId35"/>
    <p:sldId id="415" r:id="rId36"/>
    <p:sldId id="416" r:id="rId37"/>
    <p:sldId id="417" r:id="rId38"/>
    <p:sldId id="418" r:id="rId39"/>
    <p:sldId id="419" r:id="rId40"/>
    <p:sldId id="420" r:id="rId41"/>
    <p:sldId id="422" r:id="rId42"/>
    <p:sldId id="437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21" r:id="rId5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A9FDB9"/>
    <a:srgbClr val="F6FEA8"/>
    <a:srgbClr val="0CA087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0231" autoAdjust="0"/>
  </p:normalViewPr>
  <p:slideViewPr>
    <p:cSldViewPr snapToGrid="0">
      <p:cViewPr varScale="1">
        <p:scale>
          <a:sx n="63" d="100"/>
          <a:sy n="63" d="100"/>
        </p:scale>
        <p:origin x="341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Front-End Development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07/12/2018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hrome.google.com/webstor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2777789"/>
            <a:ext cx="9143060" cy="2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React</a:t>
            </a:r>
            <a:endParaRPr lang="id-ID" sz="8000" dirty="0" smtClean="0"/>
          </a:p>
          <a:p>
            <a:pPr algn="ctr"/>
            <a:r>
              <a:rPr lang="en-US" sz="3200" i="1" dirty="0" smtClean="0">
                <a:latin typeface="Gotham" pitchFamily="50" charset="0"/>
              </a:rPr>
              <a:t>#2</a:t>
            </a:r>
            <a:r>
              <a:rPr lang="en-US" sz="3200" b="0" dirty="0" smtClean="0">
                <a:latin typeface="Gotham" pitchFamily="50" charset="0"/>
              </a:rPr>
              <a:t>  Learn</a:t>
            </a:r>
            <a:r>
              <a:rPr lang="en-US" sz="3200" b="0" dirty="0">
                <a:latin typeface="Gotham" pitchFamily="50" charset="0"/>
              </a:rPr>
              <a:t> Once, Write </a:t>
            </a:r>
            <a:r>
              <a:rPr lang="en-US" sz="3200" b="0" dirty="0" smtClean="0">
                <a:latin typeface="Gotham" pitchFamily="50" charset="0"/>
              </a:rPr>
              <a:t>Anywhere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2" name="Picture 2" descr="C:\Users\usr\Downloads\react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14" y="1348298"/>
            <a:ext cx="3100433" cy="21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6454" y="4256688"/>
            <a:ext cx="4335517" cy="37837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3683" y="1229648"/>
            <a:ext cx="8544905" cy="513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Footer from './component/Footer';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teks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Hak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cipta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dilindungi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Selamat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datang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konten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teks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/&gt;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#1</a:t>
            </a:r>
            <a:endParaRPr lang="en-US" sz="30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522483" cy="693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</a:rPr>
              <a:t>src</a:t>
            </a:r>
            <a:r>
              <a:rPr lang="en-US" sz="2800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7761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17985" y="3704889"/>
            <a:ext cx="5659821" cy="3783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3" y="1040524"/>
            <a:ext cx="8544905" cy="5328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h4&gt;</a:t>
            </a:r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this.props.konten</a:t>
            </a:r>
            <a:r>
              <a:rPr lang="en-US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&lt;/h4&gt;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614874" y="-157660"/>
            <a:ext cx="6318694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/component/Footer.js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#1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472537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#1</a:t>
            </a:r>
            <a:endParaRPr lang="en-US" sz="3000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9" t="12500" r="15894" b="41195"/>
          <a:stretch/>
        </p:blipFill>
        <p:spPr bwMode="auto">
          <a:xfrm>
            <a:off x="488733" y="1371601"/>
            <a:ext cx="8119498" cy="397290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710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2959" y="1229648"/>
            <a:ext cx="8544905" cy="513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Footer from './component/Footer';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{nama:"Andi",usia:24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Selamat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datang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id={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andi.nama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umur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andi.usia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/&gt;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#2</a:t>
            </a:r>
            <a:endParaRPr lang="en-US" sz="30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522483" cy="693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</a:rPr>
              <a:t>src</a:t>
            </a:r>
            <a:r>
              <a:rPr lang="en-US" sz="2800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0807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4" y="1040524"/>
            <a:ext cx="8513386" cy="5328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kakak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{this.props.id}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&lt;/h4&gt;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h4&gt;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this.props.umur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th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b="1" i="1" dirty="0" err="1">
                <a:latin typeface="Consolas" pitchFamily="49" charset="0"/>
                <a:cs typeface="Consolas" pitchFamily="49" charset="0"/>
              </a:rPr>
              <a:t>ya</a:t>
            </a:r>
            <a:r>
              <a:rPr lang="en-US" sz="2400" b="1" i="1" dirty="0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&lt;/h4&gt;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614874" y="-157660"/>
            <a:ext cx="6318694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/component/Footer.js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#2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414254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486399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Props #2</a:t>
            </a:r>
            <a:endParaRPr lang="en-US" sz="3000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1" t="9482" r="13849" b="48922"/>
          <a:stretch/>
        </p:blipFill>
        <p:spPr bwMode="auto">
          <a:xfrm>
            <a:off x="613212" y="1371599"/>
            <a:ext cx="8019425" cy="40202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80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2960" y="1229648"/>
            <a:ext cx="7565572" cy="513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Footer from './component/Footer';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Component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constructor(){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super();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:'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'};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={</a:t>
            </a:r>
            <a:r>
              <a:rPr lang="en-US" sz="2400" b="1" i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this.state.nama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/&gt;</a:t>
            </a:r>
            <a:endParaRPr lang="en-US" sz="24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45711" y="0"/>
            <a:ext cx="2992171" cy="94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State </a:t>
            </a:r>
            <a:r>
              <a:rPr lang="en-US" sz="3200" b="1" dirty="0" smtClean="0">
                <a:solidFill>
                  <a:srgbClr val="009696"/>
                </a:solidFill>
                <a:sym typeface="Wingdings" pitchFamily="2" charset="2"/>
              </a:rPr>
              <a:t></a:t>
            </a:r>
            <a:r>
              <a:rPr lang="en-US" sz="3200" b="1" dirty="0" smtClean="0">
                <a:solidFill>
                  <a:srgbClr val="009696"/>
                </a:solidFill>
              </a:rPr>
              <a:t>Props</a:t>
            </a:r>
            <a:endParaRPr lang="en-US" sz="28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522483" cy="6936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</a:rPr>
              <a:t>src</a:t>
            </a:r>
            <a:r>
              <a:rPr lang="en-US" sz="2800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  <p:sp>
        <p:nvSpPr>
          <p:cNvPr id="5" name="Down Arrow 4"/>
          <p:cNvSpPr/>
          <p:nvPr/>
        </p:nvSpPr>
        <p:spPr>
          <a:xfrm>
            <a:off x="4408228" y="3493825"/>
            <a:ext cx="518614" cy="1009935"/>
          </a:xfrm>
          <a:prstGeom prst="downArrow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0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194" y="1040524"/>
            <a:ext cx="8513386" cy="5328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400" b="1" i="1" dirty="0" smtClean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{this.props.id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&lt;/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614874" y="-157660"/>
            <a:ext cx="6318694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/component/Footer.js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45711" y="0"/>
            <a:ext cx="2992171" cy="94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State </a:t>
            </a:r>
            <a:r>
              <a:rPr lang="en-US" sz="3200" b="1" dirty="0" smtClean="0">
                <a:solidFill>
                  <a:srgbClr val="009696"/>
                </a:solidFill>
                <a:sym typeface="Wingdings" pitchFamily="2" charset="2"/>
              </a:rPr>
              <a:t></a:t>
            </a:r>
            <a:r>
              <a:rPr lang="en-US" sz="3200" b="1" dirty="0" smtClean="0">
                <a:solidFill>
                  <a:srgbClr val="009696"/>
                </a:solidFill>
              </a:rPr>
              <a:t>Props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87637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84023"/>
            <a:ext cx="9143999" cy="6273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Handling</a:t>
            </a:r>
          </a:p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Events</a:t>
            </a:r>
            <a:endParaRPr lang="en-US" sz="8000" i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r\Downloads\reactj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29" y="697127"/>
            <a:ext cx="2805340" cy="198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1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533696" y="-1"/>
            <a:ext cx="3307480" cy="127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9696"/>
                </a:solidFill>
              </a:rPr>
              <a:t>Click Event</a:t>
            </a:r>
            <a:endParaRPr lang="en-US" sz="3000" i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16" t="14439" r="3792" b="47845"/>
          <a:stretch/>
        </p:blipFill>
        <p:spPr bwMode="auto">
          <a:xfrm>
            <a:off x="441437" y="1782578"/>
            <a:ext cx="8256215" cy="346733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621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752193" y="31501"/>
            <a:ext cx="5186855" cy="945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React </a:t>
            </a:r>
            <a:r>
              <a:rPr lang="en-US" sz="4000" b="1" dirty="0" err="1" smtClean="0">
                <a:solidFill>
                  <a:srgbClr val="009696"/>
                </a:solidFill>
              </a:rPr>
              <a:t>Dev</a:t>
            </a:r>
            <a:r>
              <a:rPr lang="en-US" sz="4000" b="1" dirty="0" smtClean="0">
                <a:solidFill>
                  <a:srgbClr val="009696"/>
                </a:solidFill>
              </a:rPr>
              <a:t> Tools</a:t>
            </a:r>
            <a:endParaRPr lang="en-US" b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77038" y="2711669"/>
            <a:ext cx="6873740" cy="1749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3"/>
              </a:buBlip>
            </a:pPr>
            <a:r>
              <a:rPr lang="en-US" sz="2400" dirty="0" smtClean="0"/>
              <a:t>Add React </a:t>
            </a:r>
            <a:r>
              <a:rPr lang="en-US" sz="2400" dirty="0" err="1" smtClean="0"/>
              <a:t>Dev</a:t>
            </a:r>
            <a:r>
              <a:rPr lang="en-US" sz="2400" dirty="0" smtClean="0"/>
              <a:t> Tools on Chrome from:  </a:t>
            </a:r>
            <a:r>
              <a:rPr lang="en-US" sz="2400" i="1" dirty="0">
                <a:hlinkClick r:id="rId4"/>
              </a:rPr>
              <a:t>https://chrome.google.com/webstore</a:t>
            </a:r>
            <a:r>
              <a:rPr lang="en-US" sz="2400" i="1" dirty="0" smtClean="0">
                <a:hlinkClick r:id="rId4"/>
              </a:rPr>
              <a:t>/</a:t>
            </a:r>
            <a:endParaRPr lang="en-US" sz="24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10561" r="56621" b="73922"/>
          <a:stretch/>
        </p:blipFill>
        <p:spPr bwMode="auto">
          <a:xfrm>
            <a:off x="1665483" y="1261242"/>
            <a:ext cx="5781530" cy="14504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18" r="8924" b="6789"/>
          <a:stretch/>
        </p:blipFill>
        <p:spPr bwMode="auto">
          <a:xfrm>
            <a:off x="404565" y="4461639"/>
            <a:ext cx="8492558" cy="20337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43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5215" y="1292772"/>
            <a:ext cx="7062951" cy="5044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3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sz="2300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Tombol</a:t>
            </a:r>
            <a:r>
              <a:rPr lang="en-US" sz="2300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sudah</a:t>
            </a:r>
            <a:r>
              <a:rPr lang="en-US" sz="2300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diklik</a:t>
            </a:r>
            <a:r>
              <a:rPr lang="en-US" sz="2300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');</a:t>
            </a:r>
          </a:p>
          <a:p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3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Selamat</a:t>
            </a:r>
            <a:r>
              <a:rPr lang="en-US" sz="23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datang</a:t>
            </a:r>
            <a:r>
              <a:rPr lang="en-US" sz="23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3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300" b="1" i="1" dirty="0" err="1" smtClean="0">
                <a:latin typeface="Consolas" pitchFamily="49" charset="0"/>
                <a:cs typeface="Consolas" pitchFamily="49" charset="0"/>
              </a:rPr>
              <a:t>Coba</a:t>
            </a:r>
            <a:r>
              <a:rPr lang="en-US" sz="23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300" b="1" i="1" dirty="0" smtClean="0">
                <a:latin typeface="Consolas" pitchFamily="49" charset="0"/>
                <a:cs typeface="Consolas" pitchFamily="49" charset="0"/>
              </a:rPr>
              <a:t>!</a:t>
            </a:r>
          </a:p>
          <a:p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&lt;/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3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96760" y="-15819"/>
            <a:ext cx="3307480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009696"/>
                </a:solidFill>
              </a:rPr>
              <a:t>Click Event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1799271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  <a:r>
              <a:rPr lang="en-US" sz="2800" i="1" dirty="0" smtClean="0">
                <a:solidFill>
                  <a:srgbClr val="009696"/>
                </a:solidFill>
              </a:rPr>
              <a:t>with </a:t>
            </a:r>
            <a:r>
              <a:rPr lang="en-US" sz="2800" i="1" dirty="0" err="1" smtClean="0">
                <a:solidFill>
                  <a:srgbClr val="009696"/>
                </a:solidFill>
              </a:rPr>
              <a:t>param</a:t>
            </a:r>
            <a:endParaRPr lang="en-US" sz="2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0" t="12930" r="14415" b="44325"/>
          <a:stretch/>
        </p:blipFill>
        <p:spPr bwMode="auto">
          <a:xfrm>
            <a:off x="565913" y="1560783"/>
            <a:ext cx="8008885" cy="375219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145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8363" y="1292772"/>
            <a:ext cx="8765637" cy="5044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3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3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 extends Component {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3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siapa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){</a:t>
            </a:r>
            <a:endParaRPr lang="en-US" sz="23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alert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'Halo </a:t>
            </a:r>
            <a:r>
              <a:rPr lang="en-US" sz="24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kakak</a:t>
            </a:r>
            <a:r>
              <a:rPr lang="en-US" sz="2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'+</a:t>
            </a:r>
            <a:r>
              <a:rPr lang="en-US" sz="2400" b="1" i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siapa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3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3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Selamat</a:t>
            </a:r>
            <a:r>
              <a:rPr lang="en-US" sz="23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datang</a:t>
            </a:r>
            <a:r>
              <a:rPr lang="en-US" sz="23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3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4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()=&gt;{</a:t>
            </a:r>
            <a:r>
              <a:rPr lang="en-US" sz="24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('</a:t>
            </a:r>
            <a:r>
              <a:rPr lang="en-US" sz="24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4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');}</a:t>
            </a:r>
            <a:r>
              <a:rPr lang="en-US" sz="2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300" b="1" i="1" dirty="0" err="1" smtClean="0">
                <a:latin typeface="Consolas" pitchFamily="49" charset="0"/>
                <a:cs typeface="Consolas" pitchFamily="49" charset="0"/>
              </a:rPr>
              <a:t>Coba</a:t>
            </a:r>
            <a:r>
              <a:rPr lang="en-US" sz="23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dirty="0" err="1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300" b="1" i="1" dirty="0" smtClean="0">
                <a:latin typeface="Consolas" pitchFamily="49" charset="0"/>
                <a:cs typeface="Consolas" pitchFamily="49" charset="0"/>
              </a:rPr>
              <a:t>!</a:t>
            </a:r>
          </a:p>
          <a:p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&lt;/</a:t>
            </a:r>
            <a:r>
              <a:rPr lang="en-US" sz="2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  <a:p>
            <a:r>
              <a:rPr lang="en-US" sz="23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300" dirty="0">
                <a:latin typeface="Consolas" pitchFamily="49" charset="0"/>
                <a:cs typeface="Consolas" pitchFamily="49" charset="0"/>
              </a:rPr>
            </a:br>
            <a:r>
              <a:rPr lang="en-US" sz="23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3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3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3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704894" y="-63117"/>
            <a:ext cx="5041686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  <a:r>
              <a:rPr lang="en-US" sz="2800" i="1" dirty="0" smtClean="0">
                <a:solidFill>
                  <a:srgbClr val="009696"/>
                </a:solidFill>
              </a:rPr>
              <a:t>with </a:t>
            </a:r>
            <a:r>
              <a:rPr lang="en-US" sz="2800" i="1" dirty="0" err="1" smtClean="0">
                <a:solidFill>
                  <a:srgbClr val="009696"/>
                </a:solidFill>
              </a:rPr>
              <a:t>param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389702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update State #1</a:t>
            </a:r>
            <a:endParaRPr lang="en-US" sz="2800" i="1" dirty="0"/>
          </a:p>
        </p:txBody>
      </p:sp>
      <p:sp>
        <p:nvSpPr>
          <p:cNvPr id="2" name="Rectangle 1"/>
          <p:cNvSpPr/>
          <p:nvPr/>
        </p:nvSpPr>
        <p:spPr>
          <a:xfrm>
            <a:off x="5975131" y="5785945"/>
            <a:ext cx="3011214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3" t="14655" b="60345"/>
          <a:stretch/>
        </p:blipFill>
        <p:spPr bwMode="auto">
          <a:xfrm>
            <a:off x="1182414" y="1356673"/>
            <a:ext cx="6819569" cy="218956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0" t="14979" b="60021"/>
          <a:stretch/>
        </p:blipFill>
        <p:spPr bwMode="auto">
          <a:xfrm>
            <a:off x="1182414" y="4109260"/>
            <a:ext cx="6826255" cy="218956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289332" y="2451454"/>
            <a:ext cx="740979" cy="2812012"/>
          </a:xfrm>
          <a:prstGeom prst="downArrow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97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4491" y="693671"/>
            <a:ext cx="876563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extends Component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constructor(){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{user:</a:t>
            </a:r>
            <a:r>
              <a:rPr lang="en-US" sz="2000" b="1" i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i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000" b="1" i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siapa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){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({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user:</a:t>
            </a:r>
            <a:r>
              <a:rPr lang="en-US" sz="2000" b="1" i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siapa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});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!&lt;/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()=&gt;{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'Budi'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);}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Coba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!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&lt;/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01255" y="1111405"/>
            <a:ext cx="28220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263456" y="1947014"/>
            <a:ext cx="5325463" cy="1434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update State #1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93185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update State #2</a:t>
            </a:r>
            <a:endParaRPr lang="en-US" sz="2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1" t="2973" r="1412" b="26216"/>
          <a:stretch/>
        </p:blipFill>
        <p:spPr bwMode="auto">
          <a:xfrm>
            <a:off x="4820962" y="1466191"/>
            <a:ext cx="3689132" cy="413056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1" t="2973" r="1412" b="26217"/>
          <a:stretch/>
        </p:blipFill>
        <p:spPr bwMode="auto">
          <a:xfrm>
            <a:off x="583325" y="1466191"/>
            <a:ext cx="3689131" cy="413056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895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51789" y="914395"/>
            <a:ext cx="876563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state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 { count: 0 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tambah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 () =&gt; 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({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count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this.state.count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1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});</a:t>
            </a:r>
            <a:endParaRPr lang="en-US" sz="2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kurang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= () =&gt; 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({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count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this.state.count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1</a:t>
            </a:r>
          </a:p>
          <a:p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});</a:t>
            </a:r>
            <a:endParaRPr lang="en-US" sz="22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52649" y="-1"/>
            <a:ext cx="5325463" cy="1545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update State #2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Part 1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56306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14853" y="914395"/>
            <a:ext cx="876563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render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center&gt;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this.state.count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this.kurang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Kurang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span&gt; &lt;/span&gt;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this.tambah</a:t>
            </a:r>
            <a:r>
              <a:rPr lang="en-US" sz="2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i="1" dirty="0" err="1">
                <a:latin typeface="Consolas" pitchFamily="49" charset="0"/>
                <a:cs typeface="Consolas" pitchFamily="49" charset="0"/>
              </a:rPr>
              <a:t>Tambah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&lt;/button&gt;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center&gt;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);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52649" y="-1"/>
            <a:ext cx="5325463" cy="1545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update State #2</a:t>
            </a: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Part 2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115025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400" i="1" dirty="0">
                <a:solidFill>
                  <a:srgbClr val="009696"/>
                </a:solidFill>
              </a:rPr>
              <a:t>update State </a:t>
            </a:r>
            <a:r>
              <a:rPr lang="en-US" sz="2400" i="1" dirty="0" smtClean="0">
                <a:solidFill>
                  <a:srgbClr val="009696"/>
                </a:solidFill>
              </a:rPr>
              <a:t>from </a:t>
            </a:r>
            <a:r>
              <a:rPr lang="en-US" sz="2400" i="1" dirty="0">
                <a:solidFill>
                  <a:srgbClr val="009696"/>
                </a:solidFill>
              </a:rPr>
              <a:t>user input</a:t>
            </a:r>
            <a:endParaRPr lang="en-US" sz="2400" i="1" dirty="0"/>
          </a:p>
        </p:txBody>
      </p:sp>
      <p:sp>
        <p:nvSpPr>
          <p:cNvPr id="2" name="Rectangle 1"/>
          <p:cNvSpPr/>
          <p:nvPr/>
        </p:nvSpPr>
        <p:spPr>
          <a:xfrm>
            <a:off x="5975131" y="5785945"/>
            <a:ext cx="3011214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13792" r="29123" b="64285"/>
          <a:stretch/>
        </p:blipFill>
        <p:spPr bwMode="auto">
          <a:xfrm>
            <a:off x="788278" y="1311244"/>
            <a:ext cx="7688248" cy="22804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14116" r="29166" b="63961"/>
          <a:stretch/>
        </p:blipFill>
        <p:spPr bwMode="auto">
          <a:xfrm>
            <a:off x="788278" y="4136138"/>
            <a:ext cx="7688248" cy="22804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959365" y="2451453"/>
            <a:ext cx="914400" cy="2812012"/>
          </a:xfrm>
          <a:prstGeom prst="downArrow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3767" y="914395"/>
            <a:ext cx="876563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extends Component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constructor(){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0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'Orang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Asing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(){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{user: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this.refs.nama.value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!&lt;/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ref=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type=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"text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()=&gt;{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();}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43145" y="-31533"/>
            <a:ext cx="2598031" cy="1418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Click Event 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update State 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from user input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23812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9185" y="157602"/>
            <a:ext cx="8954815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State &amp; Props</a:t>
            </a:r>
            <a:endParaRPr lang="en-US" sz="32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56294" y="1749974"/>
            <a:ext cx="7031421" cy="2900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800" dirty="0" smtClean="0"/>
              <a:t>There are 2 types of data that control a component: </a:t>
            </a:r>
            <a:r>
              <a:rPr lang="en-US" sz="2800" i="1" dirty="0" smtClean="0">
                <a:solidFill>
                  <a:srgbClr val="009696"/>
                </a:solidFill>
              </a:rPr>
              <a:t>State</a:t>
            </a:r>
            <a:r>
              <a:rPr lang="en-US" sz="2800" i="1" dirty="0" smtClean="0"/>
              <a:t> &amp; </a:t>
            </a:r>
            <a:r>
              <a:rPr lang="en-US" sz="2800" i="1" dirty="0" smtClean="0">
                <a:solidFill>
                  <a:srgbClr val="009696"/>
                </a:solidFill>
              </a:rPr>
              <a:t>Props</a:t>
            </a:r>
            <a:r>
              <a:rPr lang="en-US" sz="2800" dirty="0" smtClean="0"/>
              <a:t>. </a:t>
            </a:r>
          </a:p>
          <a:p>
            <a:pPr marL="342900" indent="-342900" algn="just">
              <a:buBlip>
                <a:blip r:embed="rId3"/>
              </a:buBlip>
            </a:pPr>
            <a:endParaRPr lang="en-US" sz="28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800" i="1" dirty="0" smtClean="0">
                <a:solidFill>
                  <a:srgbClr val="009696"/>
                </a:solidFill>
              </a:rPr>
              <a:t>Props</a:t>
            </a:r>
            <a:r>
              <a:rPr lang="en-US" sz="2800" dirty="0" smtClean="0"/>
              <a:t> are set by the parent and they’re fixed throughout the lifetime of a component. For data that is going to change, we have to use </a:t>
            </a:r>
            <a:r>
              <a:rPr lang="en-US" sz="2800" i="1" dirty="0" smtClean="0">
                <a:solidFill>
                  <a:srgbClr val="009696"/>
                </a:solidFill>
              </a:rPr>
              <a:t>State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2524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88726" y="409900"/>
            <a:ext cx="8481854" cy="55179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300" b="1" dirty="0">
                <a:solidFill>
                  <a:srgbClr val="009696"/>
                </a:solidFill>
              </a:rPr>
              <a:t>Keyboard </a:t>
            </a:r>
            <a:r>
              <a:rPr lang="en-US" sz="2300" b="1" dirty="0" smtClean="0">
                <a:solidFill>
                  <a:srgbClr val="009696"/>
                </a:solidFill>
              </a:rPr>
              <a:t>Events</a:t>
            </a:r>
          </a:p>
          <a:p>
            <a:r>
              <a:rPr lang="en-US" sz="2300" dirty="0" smtClean="0"/>
              <a:t>    </a:t>
            </a:r>
            <a:r>
              <a:rPr lang="en-US" sz="2300" dirty="0" err="1" smtClean="0"/>
              <a:t>onKeyDown</a:t>
            </a:r>
            <a:r>
              <a:rPr lang="en-US" sz="2300" dirty="0" smtClean="0"/>
              <a:t> </a:t>
            </a:r>
            <a:r>
              <a:rPr lang="en-US" sz="2300" dirty="0" err="1"/>
              <a:t>onKeyPress</a:t>
            </a:r>
            <a:r>
              <a:rPr lang="en-US" sz="2300" dirty="0"/>
              <a:t> </a:t>
            </a:r>
            <a:r>
              <a:rPr lang="en-US" sz="2300" dirty="0" err="1" smtClean="0"/>
              <a:t>onKeyUp</a:t>
            </a:r>
            <a:endParaRPr lang="en-US" sz="2300" dirty="0" smtClean="0"/>
          </a:p>
          <a:p>
            <a:pPr marL="342900" indent="-342900">
              <a:buBlip>
                <a:blip r:embed="rId2"/>
              </a:buBlip>
            </a:pPr>
            <a:endParaRPr lang="en-US" sz="2300" b="1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300" b="1" dirty="0">
                <a:solidFill>
                  <a:srgbClr val="009696"/>
                </a:solidFill>
              </a:rPr>
              <a:t>Focus </a:t>
            </a:r>
            <a:r>
              <a:rPr lang="en-US" sz="2300" b="1" dirty="0" smtClean="0">
                <a:solidFill>
                  <a:srgbClr val="009696"/>
                </a:solidFill>
              </a:rPr>
              <a:t>Events</a:t>
            </a:r>
          </a:p>
          <a:p>
            <a:r>
              <a:rPr lang="en-US" sz="2300" dirty="0" smtClean="0"/>
              <a:t>    </a:t>
            </a:r>
            <a:r>
              <a:rPr lang="en-US" sz="2300" dirty="0" err="1" smtClean="0"/>
              <a:t>onFocus</a:t>
            </a:r>
            <a:r>
              <a:rPr lang="en-US" sz="2300" dirty="0" smtClean="0"/>
              <a:t> </a:t>
            </a:r>
            <a:r>
              <a:rPr lang="en-US" sz="2300" dirty="0" err="1" smtClean="0"/>
              <a:t>onBlur</a:t>
            </a:r>
            <a:endParaRPr lang="en-US" sz="2300" dirty="0" smtClean="0"/>
          </a:p>
          <a:p>
            <a:pPr marL="342900" indent="-342900">
              <a:buBlip>
                <a:blip r:embed="rId2"/>
              </a:buBlip>
            </a:pPr>
            <a:endParaRPr lang="en-US" sz="2300" b="1" dirty="0"/>
          </a:p>
          <a:p>
            <a:pPr marL="342900" indent="-342900">
              <a:buBlip>
                <a:blip r:embed="rId2"/>
              </a:buBlip>
            </a:pPr>
            <a:r>
              <a:rPr lang="en-US" sz="2300" b="1" dirty="0">
                <a:solidFill>
                  <a:srgbClr val="009696"/>
                </a:solidFill>
              </a:rPr>
              <a:t>Form Events</a:t>
            </a:r>
          </a:p>
          <a:p>
            <a:r>
              <a:rPr lang="en-US" sz="2300" dirty="0" smtClean="0"/>
              <a:t>    </a:t>
            </a:r>
            <a:r>
              <a:rPr lang="en-US" sz="2300" dirty="0" err="1" smtClean="0"/>
              <a:t>onChange</a:t>
            </a:r>
            <a:r>
              <a:rPr lang="en-US" sz="2300" dirty="0" smtClean="0"/>
              <a:t> </a:t>
            </a:r>
            <a:r>
              <a:rPr lang="en-US" sz="2300" dirty="0" err="1"/>
              <a:t>onInput</a:t>
            </a:r>
            <a:r>
              <a:rPr lang="en-US" sz="2300" dirty="0"/>
              <a:t> </a:t>
            </a:r>
            <a:r>
              <a:rPr lang="en-US" sz="2300" dirty="0" err="1"/>
              <a:t>onInvalid</a:t>
            </a:r>
            <a:r>
              <a:rPr lang="en-US" sz="2300" dirty="0"/>
              <a:t> </a:t>
            </a:r>
            <a:r>
              <a:rPr lang="en-US" sz="2300" dirty="0" err="1" smtClean="0"/>
              <a:t>onSubmit</a:t>
            </a:r>
            <a:endParaRPr lang="en-US" sz="2300" dirty="0" smtClean="0"/>
          </a:p>
          <a:p>
            <a:pPr marL="342900" indent="-342900">
              <a:buBlip>
                <a:blip r:embed="rId2"/>
              </a:buBlip>
            </a:pPr>
            <a:endParaRPr lang="en-US" sz="2300" b="1" dirty="0"/>
          </a:p>
          <a:p>
            <a:pPr marL="342900" indent="-342900">
              <a:buBlip>
                <a:blip r:embed="rId2"/>
              </a:buBlip>
            </a:pPr>
            <a:r>
              <a:rPr lang="en-US" sz="2300" b="1" dirty="0">
                <a:solidFill>
                  <a:srgbClr val="009696"/>
                </a:solidFill>
              </a:rPr>
              <a:t>Mouse Events</a:t>
            </a:r>
          </a:p>
          <a:p>
            <a:r>
              <a:rPr lang="en-US" sz="2300" dirty="0" smtClean="0"/>
              <a:t>    </a:t>
            </a:r>
            <a:r>
              <a:rPr lang="en-US" sz="2300" dirty="0" err="1" smtClean="0"/>
              <a:t>onClick</a:t>
            </a:r>
            <a:r>
              <a:rPr lang="en-US" sz="2300" dirty="0" smtClean="0"/>
              <a:t> </a:t>
            </a:r>
            <a:r>
              <a:rPr lang="en-US" sz="2300" dirty="0" err="1"/>
              <a:t>onContextMenu</a:t>
            </a:r>
            <a:r>
              <a:rPr lang="en-US" sz="2300" dirty="0"/>
              <a:t> </a:t>
            </a:r>
            <a:r>
              <a:rPr lang="en-US" sz="2300" dirty="0" err="1"/>
              <a:t>onDoubleClick</a:t>
            </a:r>
            <a:r>
              <a:rPr lang="en-US" sz="2300" dirty="0"/>
              <a:t> </a:t>
            </a:r>
            <a:r>
              <a:rPr lang="en-US" sz="2300" dirty="0" err="1"/>
              <a:t>onDrag</a:t>
            </a:r>
            <a:r>
              <a:rPr lang="en-US" sz="2300" dirty="0"/>
              <a:t> </a:t>
            </a:r>
          </a:p>
          <a:p>
            <a:r>
              <a:rPr lang="en-US" sz="2300" dirty="0" smtClean="0"/>
              <a:t>    </a:t>
            </a:r>
            <a:r>
              <a:rPr lang="en-US" sz="2300" dirty="0" err="1" smtClean="0"/>
              <a:t>onDragEnd</a:t>
            </a:r>
            <a:r>
              <a:rPr lang="en-US" sz="2300" dirty="0" smtClean="0"/>
              <a:t> </a:t>
            </a:r>
            <a:r>
              <a:rPr lang="en-US" sz="2300" dirty="0" err="1"/>
              <a:t>onDragEnter</a:t>
            </a:r>
            <a:r>
              <a:rPr lang="en-US" sz="2300" dirty="0"/>
              <a:t> </a:t>
            </a:r>
            <a:r>
              <a:rPr lang="en-US" sz="2300" dirty="0" err="1"/>
              <a:t>onDragExit</a:t>
            </a:r>
            <a:r>
              <a:rPr lang="en-US" sz="2300" dirty="0"/>
              <a:t> </a:t>
            </a:r>
            <a:r>
              <a:rPr lang="en-US" sz="2300" dirty="0" err="1"/>
              <a:t>onDragLeave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 </a:t>
            </a:r>
            <a:r>
              <a:rPr lang="en-US" sz="2300" dirty="0" err="1" smtClean="0"/>
              <a:t>onDragOver</a:t>
            </a:r>
            <a:r>
              <a:rPr lang="en-US" sz="2300" dirty="0" smtClean="0"/>
              <a:t> </a:t>
            </a:r>
            <a:r>
              <a:rPr lang="en-US" sz="2300" dirty="0" err="1"/>
              <a:t>onDragStart</a:t>
            </a:r>
            <a:r>
              <a:rPr lang="en-US" sz="2300" dirty="0"/>
              <a:t> </a:t>
            </a:r>
            <a:r>
              <a:rPr lang="en-US" sz="2300" dirty="0" err="1"/>
              <a:t>onDrop</a:t>
            </a:r>
            <a:r>
              <a:rPr lang="en-US" sz="2300" dirty="0"/>
              <a:t> </a:t>
            </a:r>
            <a:r>
              <a:rPr lang="en-US" sz="2300" dirty="0" err="1"/>
              <a:t>onMouseDown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 </a:t>
            </a:r>
            <a:r>
              <a:rPr lang="en-US" sz="2300" dirty="0" err="1" smtClean="0"/>
              <a:t>onMouseEnter</a:t>
            </a:r>
            <a:r>
              <a:rPr lang="en-US" sz="2300" dirty="0" smtClean="0"/>
              <a:t> </a:t>
            </a:r>
            <a:r>
              <a:rPr lang="en-US" sz="2300" dirty="0" err="1"/>
              <a:t>onMouseLeave</a:t>
            </a:r>
            <a:r>
              <a:rPr lang="en-US" sz="2300" dirty="0"/>
              <a:t> </a:t>
            </a:r>
            <a:r>
              <a:rPr lang="en-US" sz="2300" dirty="0" err="1"/>
              <a:t>onMouseMove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/>
              <a:t> </a:t>
            </a:r>
            <a:r>
              <a:rPr lang="en-US" sz="2300" dirty="0" smtClean="0"/>
              <a:t>   </a:t>
            </a:r>
            <a:r>
              <a:rPr lang="en-US" sz="2300" dirty="0" err="1" smtClean="0"/>
              <a:t>onMouseOut</a:t>
            </a:r>
            <a:r>
              <a:rPr lang="en-US" sz="2300" dirty="0" smtClean="0"/>
              <a:t> </a:t>
            </a:r>
            <a:r>
              <a:rPr lang="en-US" sz="2300" dirty="0" err="1"/>
              <a:t>onMouseOver</a:t>
            </a:r>
            <a:r>
              <a:rPr lang="en-US" sz="2300" dirty="0"/>
              <a:t> </a:t>
            </a:r>
            <a:r>
              <a:rPr lang="en-US" sz="2300" dirty="0" err="1" smtClean="0"/>
              <a:t>onMouseUp</a:t>
            </a:r>
            <a:endParaRPr lang="en-US" sz="23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43145" y="-31533"/>
            <a:ext cx="2598031" cy="1040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04082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>
                <a:solidFill>
                  <a:srgbClr val="009696"/>
                </a:solidFill>
              </a:rPr>
              <a:t>Double </a:t>
            </a:r>
            <a:r>
              <a:rPr lang="en-US" sz="3200" b="1" dirty="0" smtClean="0">
                <a:solidFill>
                  <a:srgbClr val="009696"/>
                </a:solidFill>
              </a:rPr>
              <a:t>Click </a:t>
            </a:r>
            <a:r>
              <a:rPr lang="en-US" sz="3200" b="1" dirty="0">
                <a:solidFill>
                  <a:srgbClr val="009696"/>
                </a:solidFill>
              </a:rPr>
              <a:t>Event </a:t>
            </a:r>
          </a:p>
          <a:p>
            <a:pPr algn="r"/>
            <a:r>
              <a:rPr lang="en-US" sz="2400" i="1" dirty="0">
                <a:solidFill>
                  <a:srgbClr val="009696"/>
                </a:solidFill>
              </a:rPr>
              <a:t>update State </a:t>
            </a:r>
            <a:r>
              <a:rPr lang="en-US" sz="2400" i="1" dirty="0" smtClean="0">
                <a:solidFill>
                  <a:srgbClr val="009696"/>
                </a:solidFill>
              </a:rPr>
              <a:t>from </a:t>
            </a:r>
            <a:r>
              <a:rPr lang="en-US" sz="2400" i="1" dirty="0">
                <a:solidFill>
                  <a:srgbClr val="009696"/>
                </a:solidFill>
              </a:rPr>
              <a:t>user input</a:t>
            </a:r>
            <a:endParaRPr lang="en-US" sz="2400" i="1" dirty="0"/>
          </a:p>
        </p:txBody>
      </p:sp>
      <p:sp>
        <p:nvSpPr>
          <p:cNvPr id="2" name="Rectangle 1"/>
          <p:cNvSpPr/>
          <p:nvPr/>
        </p:nvSpPr>
        <p:spPr>
          <a:xfrm>
            <a:off x="5975131" y="5785945"/>
            <a:ext cx="3011214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3" t="13792" r="29123" b="64285"/>
          <a:stretch/>
        </p:blipFill>
        <p:spPr bwMode="auto">
          <a:xfrm>
            <a:off x="788278" y="1311244"/>
            <a:ext cx="7688248" cy="22804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0" t="14116" r="29166" b="63961"/>
          <a:stretch/>
        </p:blipFill>
        <p:spPr bwMode="auto">
          <a:xfrm>
            <a:off x="788278" y="4136138"/>
            <a:ext cx="7688248" cy="22804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959365" y="2451453"/>
            <a:ext cx="914400" cy="2812012"/>
          </a:xfrm>
          <a:prstGeom prst="downArrow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9895" y="646373"/>
            <a:ext cx="876563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extends Component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constructor(){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0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'Orang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Asing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(){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{user: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this.refs.nama.value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!&lt;/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ref=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type=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"text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"/&gt;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onDoubleClick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()=&gt;{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();}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lang="en-US" sz="2000" b="1" i="1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!</a:t>
            </a:r>
          </a:p>
          <a:p>
            <a:r>
              <a:rPr lang="en-US" sz="20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button&gt;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56326" y="0"/>
            <a:ext cx="2219659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22883" y="851328"/>
            <a:ext cx="3086762" cy="1418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Double Click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update State 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from user input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01359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94532" y="-64"/>
            <a:ext cx="5041686" cy="1229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err="1" smtClean="0">
                <a:solidFill>
                  <a:srgbClr val="009696"/>
                </a:solidFill>
              </a:rPr>
              <a:t>onInput</a:t>
            </a:r>
            <a:r>
              <a:rPr lang="en-US" sz="3200" b="1" dirty="0" smtClean="0">
                <a:solidFill>
                  <a:srgbClr val="009696"/>
                </a:solidFill>
              </a:rPr>
              <a:t> </a:t>
            </a:r>
            <a:r>
              <a:rPr lang="en-US" sz="3200" b="1" dirty="0">
                <a:solidFill>
                  <a:srgbClr val="009696"/>
                </a:solidFill>
              </a:rPr>
              <a:t>Event </a:t>
            </a:r>
          </a:p>
          <a:p>
            <a:pPr algn="r"/>
            <a:r>
              <a:rPr lang="en-US" sz="2400" i="1" dirty="0">
                <a:solidFill>
                  <a:srgbClr val="009696"/>
                </a:solidFill>
              </a:rPr>
              <a:t>update State </a:t>
            </a:r>
            <a:r>
              <a:rPr lang="en-US" sz="2400" i="1" dirty="0" smtClean="0">
                <a:solidFill>
                  <a:srgbClr val="009696"/>
                </a:solidFill>
              </a:rPr>
              <a:t>from </a:t>
            </a:r>
            <a:r>
              <a:rPr lang="en-US" sz="2400" i="1" dirty="0">
                <a:solidFill>
                  <a:srgbClr val="009696"/>
                </a:solidFill>
              </a:rPr>
              <a:t>user input</a:t>
            </a:r>
            <a:endParaRPr lang="en-US" sz="2400" i="1" dirty="0"/>
          </a:p>
        </p:txBody>
      </p:sp>
      <p:sp>
        <p:nvSpPr>
          <p:cNvPr id="2" name="Rectangle 1"/>
          <p:cNvSpPr/>
          <p:nvPr/>
        </p:nvSpPr>
        <p:spPr>
          <a:xfrm>
            <a:off x="5975131" y="5785945"/>
            <a:ext cx="3011214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1" t="13577" r="14212" b="62500"/>
          <a:stretch/>
        </p:blipFill>
        <p:spPr bwMode="auto">
          <a:xfrm>
            <a:off x="1166646" y="1338406"/>
            <a:ext cx="6809844" cy="236139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9" t="13470" r="14485" b="62608"/>
          <a:stretch/>
        </p:blipFill>
        <p:spPr bwMode="auto">
          <a:xfrm>
            <a:off x="1166646" y="4117123"/>
            <a:ext cx="6809844" cy="236139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>
            <a:off x="5959365" y="2451453"/>
            <a:ext cx="914400" cy="2812012"/>
          </a:xfrm>
          <a:prstGeom prst="downArrow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75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3768" y="914395"/>
            <a:ext cx="7914302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extends Component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constructor(){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2000" b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'Orang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i="1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Asing</a:t>
            </a:r>
            <a:r>
              <a:rPr lang="en-US" sz="2000" b="1" i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};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b="1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(){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{user: 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this.refs.nama.value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&lt;h1&gt;</a:t>
            </a:r>
            <a:r>
              <a:rPr lang="en-US" sz="2000" b="1" i="1" dirty="0" smtClean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!&lt;/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input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ref=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type=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000" b="1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onInput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b="1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()=&gt;{</a:t>
            </a:r>
            <a:r>
              <a:rPr lang="en-US" sz="2000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0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();}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dirty="0" smtClean="0">
                <a:latin typeface="Consolas" pitchFamily="49" charset="0"/>
                <a:cs typeface="Consolas" pitchFamily="49" charset="0"/>
              </a:rPr>
              <a:t>/&gt;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3279228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3697" y="-31533"/>
            <a:ext cx="3307479" cy="1418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err="1" smtClean="0">
                <a:solidFill>
                  <a:srgbClr val="009696"/>
                </a:solidFill>
              </a:rPr>
              <a:t>onInput</a:t>
            </a:r>
            <a:r>
              <a:rPr lang="en-US" sz="3200" b="1" dirty="0" smtClean="0">
                <a:solidFill>
                  <a:srgbClr val="009696"/>
                </a:solidFill>
              </a:rPr>
              <a:t> Event 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update State 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from user input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5663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6845" y="-15825"/>
            <a:ext cx="8229601" cy="1592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Life-cycle Methods</a:t>
            </a:r>
          </a:p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#1 Mounting</a:t>
            </a:r>
            <a:endParaRPr lang="en-US" sz="32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35598" y="1765737"/>
            <a:ext cx="7988137" cy="37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800" dirty="0" err="1" smtClean="0">
                <a:solidFill>
                  <a:srgbClr val="009696"/>
                </a:solidFill>
              </a:rPr>
              <a:t>componentWillMount</a:t>
            </a:r>
            <a:r>
              <a:rPr lang="en-US" sz="2800" dirty="0" smtClean="0">
                <a:solidFill>
                  <a:srgbClr val="009696"/>
                </a:solidFill>
              </a:rPr>
              <a:t>(){}</a:t>
            </a:r>
          </a:p>
          <a:p>
            <a:pPr algn="just"/>
            <a:r>
              <a:rPr lang="en-US" sz="2800" dirty="0" smtClean="0"/>
              <a:t>Invoked once on both client and server, immediately before the initial rendering occurs.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8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800" dirty="0" err="1" smtClean="0">
                <a:solidFill>
                  <a:srgbClr val="009696"/>
                </a:solidFill>
              </a:rPr>
              <a:t>componentDidMount</a:t>
            </a:r>
            <a:r>
              <a:rPr lang="en-US" sz="2800" dirty="0" smtClean="0">
                <a:solidFill>
                  <a:srgbClr val="009696"/>
                </a:solidFill>
              </a:rPr>
              <a:t>(){}</a:t>
            </a:r>
          </a:p>
          <a:p>
            <a:pPr algn="just"/>
            <a:r>
              <a:rPr lang="en-US" sz="2800" dirty="0"/>
              <a:t>Invoked once </a:t>
            </a:r>
            <a:r>
              <a:rPr lang="en-US" sz="2800" dirty="0" smtClean="0"/>
              <a:t>only on client, </a:t>
            </a:r>
            <a:r>
              <a:rPr lang="en-US" sz="2800" dirty="0"/>
              <a:t>immediately </a:t>
            </a:r>
            <a:r>
              <a:rPr lang="en-US" sz="2800" dirty="0" smtClean="0"/>
              <a:t>after </a:t>
            </a:r>
            <a:r>
              <a:rPr lang="en-US" sz="2800" dirty="0"/>
              <a:t>the initial rendering occurs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129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9896" y="756735"/>
            <a:ext cx="7914302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App extends Component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constructor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user:'Orang</a:t>
            </a:r>
            <a:r>
              <a:rPr lang="en-US" sz="2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Asing</a:t>
            </a:r>
            <a:r>
              <a:rPr lang="en-US" sz="2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}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componentWillMount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{user:'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Yayan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'}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console.log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 Will Mount '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0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componentDidMount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0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console.log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 Did Mount '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000" b="1" dirty="0" err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b="1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Halo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&lt;/h1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);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97874" y="740968"/>
            <a:ext cx="2199296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b="1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b="1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98579" y="-31532"/>
            <a:ext cx="4398591" cy="1119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Life-cycle Methods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Mounting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26533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2476" y="-133362"/>
            <a:ext cx="2199296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b="1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b="1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98579" y="-31532"/>
            <a:ext cx="4398591" cy="1119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Life-cycle Methods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Mounting</a:t>
            </a:r>
            <a:endParaRPr lang="en-US" sz="24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2" t="14322" r="1025" b="27344"/>
          <a:stretch/>
        </p:blipFill>
        <p:spPr bwMode="auto">
          <a:xfrm>
            <a:off x="693354" y="1426754"/>
            <a:ext cx="7791450" cy="426720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482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6845" y="-15825"/>
            <a:ext cx="8229601" cy="1592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Life-cycle Methods</a:t>
            </a:r>
          </a:p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#2 Updating</a:t>
            </a:r>
            <a:endParaRPr lang="en-US" sz="32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3198" y="1765737"/>
            <a:ext cx="8184552" cy="37048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800" dirty="0" err="1" smtClean="0">
                <a:solidFill>
                  <a:srgbClr val="009696"/>
                </a:solidFill>
              </a:rPr>
              <a:t>componentWillUpdate</a:t>
            </a:r>
            <a:r>
              <a:rPr lang="en-US" sz="2800" dirty="0" smtClean="0">
                <a:solidFill>
                  <a:srgbClr val="009696"/>
                </a:solidFill>
              </a:rPr>
              <a:t>()</a:t>
            </a:r>
          </a:p>
          <a:p>
            <a:pPr algn="just"/>
            <a:r>
              <a:rPr lang="en-US" sz="2800" dirty="0" smtClean="0"/>
              <a:t>Invoked immediately before rendering when new props or state are being received. This isn’t called for the initial render.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8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800" dirty="0" err="1" smtClean="0">
                <a:solidFill>
                  <a:srgbClr val="009696"/>
                </a:solidFill>
              </a:rPr>
              <a:t>componentDidUpdate</a:t>
            </a:r>
            <a:r>
              <a:rPr lang="en-US" sz="2800" dirty="0" smtClean="0">
                <a:solidFill>
                  <a:srgbClr val="009696"/>
                </a:solidFill>
              </a:rPr>
              <a:t>()</a:t>
            </a:r>
          </a:p>
          <a:p>
            <a:pPr algn="just"/>
            <a:r>
              <a:rPr lang="en-US" sz="2800" dirty="0"/>
              <a:t>Invoked immediately </a:t>
            </a:r>
            <a:r>
              <a:rPr lang="en-US" sz="2800" dirty="0" smtClean="0"/>
              <a:t>after </a:t>
            </a:r>
            <a:r>
              <a:rPr lang="en-US" sz="2800" dirty="0"/>
              <a:t>the </a:t>
            </a:r>
            <a:r>
              <a:rPr lang="en-US" sz="2800" dirty="0" smtClean="0"/>
              <a:t>component’s updates are flushed to the DOM. </a:t>
            </a:r>
            <a:r>
              <a:rPr lang="en-US" sz="2800" dirty="0"/>
              <a:t>This isn’t called for the initial render.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26261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129" y="472947"/>
            <a:ext cx="8844467" cy="578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class App extends Component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constructor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 super();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    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user:'Orang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Asing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klik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{user: 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this.refs.nama.value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componentWillUpdate</a:t>
            </a:r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(x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y){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console.log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Ini</a:t>
            </a:r>
            <a:r>
              <a:rPr lang="en-US" sz="20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Will Update '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y.user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componentDidUpdate</a:t>
            </a:r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(){</a:t>
            </a:r>
            <a:endParaRPr lang="en-US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console.log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i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000" b="1" i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Ini</a:t>
            </a:r>
            <a:r>
              <a:rPr lang="en-US" sz="2000" b="1" i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Did Update '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0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en-US" sz="2000" dirty="0">
              <a:solidFill>
                <a:srgbClr val="00B05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render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Halo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0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this.state.user</a:t>
            </a:r>
            <a:r>
              <a:rPr lang="en-US" sz="2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0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&lt;/h1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input ref="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type=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  <a:cs typeface="Consolas" pitchFamily="49" charset="0"/>
              </a:rPr>
              <a:t>onInput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={()=&gt;{</a:t>
            </a:r>
            <a:r>
              <a:rPr lang="en-US" sz="2000" dirty="0" err="1">
                <a:latin typeface="Consolas" pitchFamily="49" charset="0"/>
                <a:cs typeface="Consolas" pitchFamily="49" charset="0"/>
              </a:rPr>
              <a:t>this.klik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();}}/&gt;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);}}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000" dirty="0">
                <a:latin typeface="Consolas" pitchFamily="49" charset="0"/>
                <a:cs typeface="Consolas" pitchFamily="49" charset="0"/>
              </a:rPr>
            </a:br>
            <a:r>
              <a:rPr lang="en-US" sz="2000" dirty="0">
                <a:latin typeface="Consolas" pitchFamily="49" charset="0"/>
                <a:cs typeface="Consolas" pitchFamily="49" charset="0"/>
              </a:rPr>
              <a:t>export default App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21514" y="654189"/>
            <a:ext cx="2199296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b="1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b="1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621514" y="-118311"/>
            <a:ext cx="2199296" cy="1119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rgbClr val="009696"/>
                </a:solidFill>
              </a:rPr>
              <a:t>Life-cycle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Updating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19111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9185" y="163772"/>
            <a:ext cx="8954815" cy="1176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009696"/>
                </a:solidFill>
              </a:rPr>
              <a:t>State</a:t>
            </a:r>
            <a:endParaRPr lang="en-US" sz="40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166676" y="1702666"/>
            <a:ext cx="6779145" cy="30740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In general, we should initialize state in the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400" dirty="0" smtClean="0"/>
              <a:t>, and then call </a:t>
            </a:r>
            <a:r>
              <a:rPr lang="en-US" sz="2400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setState</a:t>
            </a:r>
            <a:r>
              <a:rPr lang="en-US" sz="2400" dirty="0" smtClean="0"/>
              <a:t> when we want to change it.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State is mutable, and defines at any given time, the current state of the React component that is being rendered.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19458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2476" y="-133362"/>
            <a:ext cx="2199296" cy="914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err="1" smtClean="0">
                <a:solidFill>
                  <a:srgbClr val="009696"/>
                </a:solidFill>
                <a:cs typeface="Consolas" pitchFamily="49" charset="0"/>
              </a:rPr>
              <a:t>src</a:t>
            </a:r>
            <a:r>
              <a:rPr lang="en-US" sz="2800" b="1" dirty="0" smtClean="0">
                <a:solidFill>
                  <a:srgbClr val="009696"/>
                </a:solidFill>
                <a:cs typeface="Consolas" pitchFamily="49" charset="0"/>
              </a:rPr>
              <a:t>/App.js</a:t>
            </a:r>
            <a:endParaRPr lang="en-US" sz="2400" b="1" i="1" dirty="0">
              <a:solidFill>
                <a:srgbClr val="009696"/>
              </a:solidFill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98579" y="-31532"/>
            <a:ext cx="4398591" cy="11193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Life-cycle Methods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Updating</a:t>
            </a:r>
            <a:endParaRPr lang="en-US" sz="24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1" t="13146" r="5487" b="4741"/>
          <a:stretch/>
        </p:blipFill>
        <p:spPr bwMode="auto">
          <a:xfrm>
            <a:off x="894517" y="1249102"/>
            <a:ext cx="7350849" cy="448107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123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9185" y="157602"/>
            <a:ext cx="8954815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Router</a:t>
            </a:r>
            <a:endParaRPr lang="en-US" sz="32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62162" y="1324291"/>
            <a:ext cx="7961586" cy="48242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A router allows an application to navigate between different components, changing the browser URL, modifying the browser history, and keeping the UI state in sync.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React focuses only on building user interfaces, so it doesn’t have a built-in solution for routing.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We can use </a:t>
            </a:r>
            <a:r>
              <a:rPr lang="en-US" sz="2400" b="1" i="1" dirty="0" smtClean="0">
                <a:solidFill>
                  <a:srgbClr val="009696"/>
                </a:solidFill>
              </a:rPr>
              <a:t>React Router DOM</a:t>
            </a:r>
            <a:r>
              <a:rPr lang="en-US" sz="2400" dirty="0" smtClean="0"/>
              <a:t>, which allows us to define routes on our web app. First, install this package on our React project directory: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install react-router-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dom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--save 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31232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8" t="16487" r="27342" b="41648"/>
          <a:stretch/>
        </p:blipFill>
        <p:spPr bwMode="auto">
          <a:xfrm>
            <a:off x="378364" y="1513481"/>
            <a:ext cx="2569781" cy="30624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 t="16272" r="27221" b="41864"/>
          <a:stretch/>
        </p:blipFill>
        <p:spPr bwMode="auto">
          <a:xfrm>
            <a:off x="3294989" y="1513481"/>
            <a:ext cx="2569782" cy="30624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 t="16272" r="27220" b="41864"/>
          <a:stretch/>
        </p:blipFill>
        <p:spPr bwMode="auto">
          <a:xfrm>
            <a:off x="6195848" y="1513480"/>
            <a:ext cx="2569782" cy="30624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9185" y="1"/>
            <a:ext cx="8954815" cy="1418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Routing</a:t>
            </a:r>
            <a:endParaRPr lang="en-US" sz="3200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929" y="4730554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Header.js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/header</a:t>
            </a:r>
            <a:endParaRPr lang="en-US" sz="1400" dirty="0" smtClean="0">
              <a:solidFill>
                <a:srgbClr val="009696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378555" y="4730554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Article.js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/article</a:t>
            </a:r>
            <a:endParaRPr lang="en-US" sz="2400" b="1" dirty="0" smtClean="0">
              <a:solidFill>
                <a:srgbClr val="009696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79414" y="4730553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Footer.js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/footer</a:t>
            </a:r>
            <a:endParaRPr lang="en-US" sz="1400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5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1485" y="394141"/>
            <a:ext cx="7525407" cy="4288219"/>
          </a:xfrm>
          <a:prstGeom prst="rect">
            <a:avLst/>
          </a:prstGeom>
          <a:solidFill>
            <a:srgbClr val="F6FEA8"/>
          </a:solidFill>
          <a:ln w="762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15451" y="679557"/>
            <a:ext cx="2402649" cy="1578909"/>
            <a:chOff x="521820" y="2885094"/>
            <a:chExt cx="2402649" cy="819806"/>
          </a:xfrm>
        </p:grpSpPr>
        <p:sp>
          <p:nvSpPr>
            <p:cNvPr id="2" name="Rectangle 1"/>
            <p:cNvSpPr/>
            <p:nvPr/>
          </p:nvSpPr>
          <p:spPr>
            <a:xfrm>
              <a:off x="521820" y="2885094"/>
              <a:ext cx="2402649" cy="8198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521820" y="2885094"/>
              <a:ext cx="2402649" cy="8198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3000" b="1" dirty="0" err="1" smtClean="0">
                  <a:solidFill>
                    <a:schemeClr val="bg1"/>
                  </a:solidFill>
                </a:rPr>
                <a:t>src</a:t>
              </a:r>
              <a:r>
                <a:rPr lang="en-US" sz="3000" b="1" dirty="0" smtClean="0">
                  <a:solidFill>
                    <a:schemeClr val="bg1"/>
                  </a:solidFill>
                </a:rPr>
                <a:t>/App.js</a:t>
              </a:r>
            </a:p>
            <a:p>
              <a:pPr algn="ctr"/>
              <a:endParaRPr lang="en-US" sz="1000" dirty="0" smtClean="0">
                <a:solidFill>
                  <a:srgbClr val="FFFF00"/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rgbClr val="FFFF00"/>
                  </a:solidFill>
                </a:rPr>
                <a:t>Add &lt;Link&gt; and &lt;Route&gt;</a:t>
              </a: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5515448" y="2809767"/>
            <a:ext cx="2402649" cy="158191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src</a:t>
            </a:r>
            <a:r>
              <a:rPr lang="en-US" sz="2800" b="1" dirty="0" smtClean="0">
                <a:solidFill>
                  <a:schemeClr val="bg1"/>
                </a:solidFill>
              </a:rPr>
              <a:t>/index.js</a:t>
            </a:r>
          </a:p>
          <a:p>
            <a:pPr algn="ctr"/>
            <a:endParaRPr lang="en-US" sz="10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Insert &lt;App/&gt; on &lt;Router&gt;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35907" y="5049398"/>
            <a:ext cx="2402649" cy="819805"/>
            <a:chOff x="6156565" y="1166641"/>
            <a:chExt cx="2402649" cy="819805"/>
          </a:xfrm>
        </p:grpSpPr>
        <p:sp>
          <p:nvSpPr>
            <p:cNvPr id="11" name="Rectangle 10"/>
            <p:cNvSpPr/>
            <p:nvPr/>
          </p:nvSpPr>
          <p:spPr>
            <a:xfrm>
              <a:off x="6156565" y="1166641"/>
              <a:ext cx="2402649" cy="819804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6156565" y="1166641"/>
              <a:ext cx="2402649" cy="819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public/</a:t>
              </a:r>
            </a:p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Index.html</a:t>
              </a:r>
            </a:p>
          </p:txBody>
        </p:sp>
      </p:grpSp>
      <p:cxnSp>
        <p:nvCxnSpPr>
          <p:cNvPr id="29" name="Elbow Connector 28"/>
          <p:cNvCxnSpPr>
            <a:stCxn id="5" idx="2"/>
            <a:endCxn id="9" idx="0"/>
          </p:cNvCxnSpPr>
          <p:nvPr/>
        </p:nvCxnSpPr>
        <p:spPr>
          <a:xfrm rot="5400000">
            <a:off x="6441125" y="2534115"/>
            <a:ext cx="551301" cy="3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3"/>
            <a:endCxn id="9" idx="2"/>
          </p:cNvCxnSpPr>
          <p:nvPr/>
        </p:nvCxnSpPr>
        <p:spPr>
          <a:xfrm flipV="1">
            <a:off x="5838556" y="4391679"/>
            <a:ext cx="878217" cy="1067622"/>
          </a:xfrm>
          <a:prstGeom prst="bentConnector2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95180" y="679557"/>
            <a:ext cx="2925022" cy="3712122"/>
          </a:xfrm>
          <a:prstGeom prst="rect">
            <a:avLst/>
          </a:prstGeom>
          <a:solidFill>
            <a:srgbClr val="A9FDB9"/>
          </a:solidFill>
          <a:ln w="762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384995" y="456654"/>
            <a:ext cx="819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Gotham Medium" pitchFamily="2" charset="0"/>
              </a:rPr>
              <a:t>src</a:t>
            </a:r>
            <a:endParaRPr lang="en-US" sz="3200" dirty="0">
              <a:latin typeface="Gotham Medium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5181" y="700842"/>
            <a:ext cx="2925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otham Medium" pitchFamily="2" charset="0"/>
              </a:rPr>
              <a:t>component</a:t>
            </a:r>
            <a:endParaRPr lang="en-US" sz="3200" dirty="0">
              <a:latin typeface="Gotham Medium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56365" y="1309451"/>
            <a:ext cx="2402649" cy="819805"/>
            <a:chOff x="521820" y="2885094"/>
            <a:chExt cx="2402649" cy="819805"/>
          </a:xfrm>
        </p:grpSpPr>
        <p:sp>
          <p:nvSpPr>
            <p:cNvPr id="24" name="Rectangle 23"/>
            <p:cNvSpPr/>
            <p:nvPr/>
          </p:nvSpPr>
          <p:spPr>
            <a:xfrm>
              <a:off x="521820" y="2885094"/>
              <a:ext cx="2402649" cy="8198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521820" y="2885094"/>
              <a:ext cx="2402649" cy="819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Header.js</a:t>
              </a:r>
            </a:p>
            <a:p>
              <a:pPr algn="ctr"/>
              <a:r>
                <a:rPr lang="en-US" sz="2000" dirty="0" err="1" smtClean="0">
                  <a:solidFill>
                    <a:srgbClr val="FFFF00"/>
                  </a:solidFill>
                </a:rPr>
                <a:t>localhost</a:t>
              </a:r>
              <a:r>
                <a:rPr lang="en-US" sz="2000" dirty="0" smtClean="0">
                  <a:solidFill>
                    <a:srgbClr val="FFFF00"/>
                  </a:solidFill>
                </a:rPr>
                <a:t>/header</a:t>
              </a:r>
              <a:endParaRPr lang="en-US" sz="1400" dirty="0" smtClean="0">
                <a:solidFill>
                  <a:srgbClr val="FFFF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56367" y="2304129"/>
            <a:ext cx="2402649" cy="819805"/>
            <a:chOff x="521820" y="2885094"/>
            <a:chExt cx="2402649" cy="819805"/>
          </a:xfrm>
        </p:grpSpPr>
        <p:sp>
          <p:nvSpPr>
            <p:cNvPr id="27" name="Rectangle 26"/>
            <p:cNvSpPr/>
            <p:nvPr/>
          </p:nvSpPr>
          <p:spPr>
            <a:xfrm>
              <a:off x="521820" y="2885094"/>
              <a:ext cx="2402649" cy="8198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521820" y="2885094"/>
              <a:ext cx="2402649" cy="819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Article.js</a:t>
              </a:r>
            </a:p>
            <a:p>
              <a:pPr algn="ctr"/>
              <a:r>
                <a:rPr lang="en-US" sz="2000" dirty="0" err="1" smtClean="0">
                  <a:solidFill>
                    <a:srgbClr val="FFFF00"/>
                  </a:solidFill>
                </a:rPr>
                <a:t>localhost</a:t>
              </a:r>
              <a:r>
                <a:rPr lang="en-US" sz="2000" dirty="0" smtClean="0">
                  <a:solidFill>
                    <a:srgbClr val="FFFF00"/>
                  </a:solidFill>
                </a:rPr>
                <a:t>/article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Elbow Connector 29"/>
          <p:cNvCxnSpPr>
            <a:endCxn id="5" idx="1"/>
          </p:cNvCxnSpPr>
          <p:nvPr/>
        </p:nvCxnSpPr>
        <p:spPr>
          <a:xfrm flipV="1">
            <a:off x="3759016" y="1469012"/>
            <a:ext cx="1756435" cy="28523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endCxn id="5" idx="1"/>
          </p:cNvCxnSpPr>
          <p:nvPr/>
        </p:nvCxnSpPr>
        <p:spPr>
          <a:xfrm flipV="1">
            <a:off x="3759016" y="1469012"/>
            <a:ext cx="1756435" cy="1199361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356367" y="3298263"/>
            <a:ext cx="2402649" cy="819805"/>
            <a:chOff x="521820" y="2885094"/>
            <a:chExt cx="2402649" cy="819805"/>
          </a:xfrm>
        </p:grpSpPr>
        <p:sp>
          <p:nvSpPr>
            <p:cNvPr id="34" name="Rectangle 33"/>
            <p:cNvSpPr/>
            <p:nvPr/>
          </p:nvSpPr>
          <p:spPr>
            <a:xfrm>
              <a:off x="521820" y="2885094"/>
              <a:ext cx="2402649" cy="819804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itle 1"/>
            <p:cNvSpPr txBox="1">
              <a:spLocks/>
            </p:cNvSpPr>
            <p:nvPr/>
          </p:nvSpPr>
          <p:spPr>
            <a:xfrm>
              <a:off x="521820" y="2885094"/>
              <a:ext cx="2402649" cy="8198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Gotham Medium" panose="02000603030000020004" pitchFamily="2" charset="0"/>
                  <a:ea typeface="Gotham Medium" panose="02000603030000020004" pitchFamily="2" charset="0"/>
                  <a:cs typeface="+mj-cs"/>
                </a:defRPr>
              </a:lvl1pPr>
            </a:lstStyle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Footer.js</a:t>
              </a:r>
            </a:p>
            <a:p>
              <a:pPr algn="ctr"/>
              <a:r>
                <a:rPr lang="en-US" sz="2000" dirty="0" err="1">
                  <a:solidFill>
                    <a:srgbClr val="FFFF00"/>
                  </a:solidFill>
                </a:rPr>
                <a:t>localhost</a:t>
              </a:r>
              <a:r>
                <a:rPr lang="en-US" sz="2000" dirty="0">
                  <a:solidFill>
                    <a:srgbClr val="FFFF00"/>
                  </a:solidFill>
                </a:rPr>
                <a:t>/footer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Elbow Connector 45"/>
          <p:cNvCxnSpPr>
            <a:stCxn id="34" idx="3"/>
            <a:endCxn id="5" idx="1"/>
          </p:cNvCxnSpPr>
          <p:nvPr/>
        </p:nvCxnSpPr>
        <p:spPr>
          <a:xfrm flipV="1">
            <a:off x="3759016" y="1469012"/>
            <a:ext cx="1756435" cy="2239153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25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6033" y="1213950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extends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 Header!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18895" y="315262"/>
            <a:ext cx="7201563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/component/Header.js</a:t>
            </a:r>
          </a:p>
          <a:p>
            <a:pPr algn="r"/>
            <a:r>
              <a:rPr lang="en-US" sz="2800" dirty="0" smtClean="0">
                <a:solidFill>
                  <a:srgbClr val="009696"/>
                </a:solidFill>
              </a:rPr>
              <a:t>#</a:t>
            </a:r>
            <a:r>
              <a:rPr lang="en-US" sz="2800" dirty="0">
                <a:solidFill>
                  <a:srgbClr val="009696"/>
                </a:solidFill>
              </a:rPr>
              <a:t>1 </a:t>
            </a:r>
            <a:r>
              <a:rPr lang="en-US" sz="2800" dirty="0" smtClean="0">
                <a:solidFill>
                  <a:srgbClr val="009696"/>
                </a:solidFill>
              </a:rPr>
              <a:t>component</a:t>
            </a:r>
            <a:endParaRPr lang="en-US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63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6033" y="1213950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extends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800" b="1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18895" y="315262"/>
            <a:ext cx="7201563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/component/Article.js</a:t>
            </a:r>
          </a:p>
          <a:p>
            <a:pPr algn="r"/>
            <a:r>
              <a:rPr lang="en-US" sz="2800" dirty="0" smtClean="0">
                <a:solidFill>
                  <a:srgbClr val="009696"/>
                </a:solidFill>
              </a:rPr>
              <a:t>#2 component</a:t>
            </a:r>
            <a:endParaRPr lang="en-US" sz="2800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62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6033" y="1213950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extends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i="1" dirty="0" err="1" smtClean="0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 smtClean="0">
                <a:latin typeface="Consolas" pitchFamily="49" charset="0"/>
                <a:cs typeface="Consolas" pitchFamily="49" charset="0"/>
              </a:rPr>
              <a:t> Footer!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800" b="1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18895" y="315262"/>
            <a:ext cx="7201563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/component/Footer.js</a:t>
            </a:r>
          </a:p>
          <a:p>
            <a:pPr algn="r"/>
            <a:r>
              <a:rPr lang="en-US" sz="2800" dirty="0" smtClean="0">
                <a:solidFill>
                  <a:srgbClr val="009696"/>
                </a:solidFill>
              </a:rPr>
              <a:t>#3 component</a:t>
            </a:r>
            <a:endParaRPr lang="en-US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17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71950" y="102479"/>
            <a:ext cx="4464276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/index.js</a:t>
            </a:r>
            <a:endParaRPr lang="en-US" sz="2800" b="1" dirty="0" smtClean="0">
              <a:solidFill>
                <a:srgbClr val="009696"/>
              </a:solidFill>
            </a:endParaRPr>
          </a:p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Insert Router!</a:t>
            </a:r>
            <a:endParaRPr lang="en-US" sz="2800" b="1" dirty="0">
              <a:solidFill>
                <a:srgbClr val="009696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374" y="622736"/>
            <a:ext cx="8686805" cy="603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 from 'react';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ReactDOM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from 'react-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dom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'./index.css';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'./App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registerServiceWorker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from './</a:t>
            </a:r>
            <a:r>
              <a:rPr lang="en-US" sz="2400" dirty="0" err="1">
                <a:latin typeface="Consolas" pitchFamily="49" charset="0"/>
                <a:cs typeface="Consolas" pitchFamily="49" charset="0"/>
              </a:rPr>
              <a:t>registerServiceWorker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';</a:t>
            </a:r>
          </a:p>
          <a:p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 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BrowserRouter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}</a:t>
            </a:r>
            <a:r>
              <a:rPr lang="en-US" sz="2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'react-router-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dom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 err="1">
                <a:latin typeface="Consolas" pitchFamily="49" charset="0"/>
                <a:cs typeface="Consolas" pitchFamily="49" charset="0"/>
              </a:rPr>
              <a:t>ReactDOM.render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BrowserRouter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 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/&gt;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BrowserRouter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</a:p>
          <a:p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'root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));</a:t>
            </a:r>
          </a:p>
          <a:p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err="1">
                <a:latin typeface="Consolas" pitchFamily="49" charset="0"/>
                <a:cs typeface="Consolas" pitchFamily="49" charset="0"/>
              </a:rPr>
              <a:t>registerServiceWorker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09572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4947" y="1150882"/>
            <a:ext cx="8828683" cy="425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 Link, Route }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from 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'react-router-</a:t>
            </a:r>
            <a:r>
              <a:rPr lang="en-US" sz="2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dom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600" dirty="0">
                <a:latin typeface="Consolas" pitchFamily="49" charset="0"/>
                <a:cs typeface="Consolas" pitchFamily="49" charset="0"/>
              </a:rPr>
            </a:br>
            <a:r>
              <a:rPr lang="en-US" sz="26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from './component/Header';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from './component/Footer';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import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from './component/Article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';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12521" y="0"/>
            <a:ext cx="2897575" cy="1702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/App.js</a:t>
            </a:r>
          </a:p>
          <a:p>
            <a:pPr algn="r"/>
            <a:r>
              <a:rPr lang="en-US" sz="2600" i="1" dirty="0" smtClean="0">
                <a:solidFill>
                  <a:srgbClr val="009696"/>
                </a:solidFill>
              </a:rPr>
              <a:t>Part 1 Import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91610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6033" y="898630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App extends Component {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render() {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return (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Coba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 Routing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&lt;li&gt;&lt;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to=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Beranda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&lt;/Link&gt;&lt;/li&gt;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&lt;li&gt;&lt;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to=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"/header"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&lt;/Link&gt;&lt;/li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to=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"/article"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Article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&lt;/Link&gt;&lt;/li&gt;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li&gt;&lt;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to=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"/footer"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&lt;/Link&gt;&lt;/li&gt;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0375" y="0"/>
            <a:ext cx="3559722" cy="1702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rgbClr val="009696"/>
                </a:solidFill>
              </a:rPr>
              <a:t>src</a:t>
            </a:r>
            <a:r>
              <a:rPr lang="en-US" b="1" dirty="0">
                <a:solidFill>
                  <a:srgbClr val="009696"/>
                </a:solidFill>
              </a:rPr>
              <a:t>/App.js</a:t>
            </a:r>
          </a:p>
          <a:p>
            <a:pPr algn="r"/>
            <a:r>
              <a:rPr lang="en-US" sz="2600" i="1" dirty="0">
                <a:solidFill>
                  <a:srgbClr val="009696"/>
                </a:solidFill>
              </a:rPr>
              <a:t>Part 2 Insert Link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2109451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9905" y="882864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Selamat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datang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91351" y="157602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src</a:t>
            </a:r>
            <a:r>
              <a:rPr lang="en-US" b="1" dirty="0" smtClean="0">
                <a:solidFill>
                  <a:srgbClr val="009696"/>
                </a:solidFill>
              </a:rPr>
              <a:t>/App.js</a:t>
            </a:r>
            <a:endParaRPr lang="en-US" sz="30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7" t="7543" r="30812" b="65948"/>
          <a:stretch/>
        </p:blipFill>
        <p:spPr bwMode="auto">
          <a:xfrm>
            <a:off x="4590331" y="4272456"/>
            <a:ext cx="4222593" cy="223870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98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1437" y="898630"/>
            <a:ext cx="8828683" cy="54863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Route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exact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path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component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{'Home'}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/&gt;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Route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path=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"/article"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component=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{Article}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/&gt;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Route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path=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"/header"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component=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{Header}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/&gt;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Route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path=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"/footer"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component=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{Footer}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/&gt;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&lt;/div&gt;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export default App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45877" y="0"/>
            <a:ext cx="4064220" cy="1702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rgbClr val="009696"/>
                </a:solidFill>
              </a:rPr>
              <a:t>src</a:t>
            </a:r>
            <a:r>
              <a:rPr lang="en-US" b="1" dirty="0">
                <a:solidFill>
                  <a:srgbClr val="009696"/>
                </a:solidFill>
              </a:rPr>
              <a:t>/App.js</a:t>
            </a:r>
          </a:p>
          <a:p>
            <a:pPr algn="r"/>
            <a:r>
              <a:rPr lang="en-US" sz="2600" i="1" dirty="0">
                <a:solidFill>
                  <a:srgbClr val="009696"/>
                </a:solidFill>
              </a:rPr>
              <a:t>Part 3 Insert Route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1729007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8" t="16487" r="27342" b="41648"/>
          <a:stretch/>
        </p:blipFill>
        <p:spPr bwMode="auto">
          <a:xfrm>
            <a:off x="378364" y="1513481"/>
            <a:ext cx="2569781" cy="30624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 t="16272" r="27221" b="41864"/>
          <a:stretch/>
        </p:blipFill>
        <p:spPr bwMode="auto">
          <a:xfrm>
            <a:off x="3294989" y="1513481"/>
            <a:ext cx="2569782" cy="30624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9" t="16272" r="27220" b="41864"/>
          <a:stretch/>
        </p:blipFill>
        <p:spPr bwMode="auto">
          <a:xfrm>
            <a:off x="6195848" y="1513480"/>
            <a:ext cx="2569782" cy="30624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9185" y="1"/>
            <a:ext cx="8954815" cy="1418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Routing</a:t>
            </a:r>
            <a:endParaRPr lang="en-US" sz="3200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61929" y="4730554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Header.js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/header</a:t>
            </a:r>
            <a:endParaRPr lang="en-US" sz="1400" dirty="0" smtClean="0">
              <a:solidFill>
                <a:srgbClr val="009696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378555" y="4730554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Article.js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/article</a:t>
            </a:r>
            <a:endParaRPr lang="en-US" sz="2400" b="1" dirty="0" smtClean="0">
              <a:solidFill>
                <a:srgbClr val="009696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79414" y="4730553"/>
            <a:ext cx="2402649" cy="819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Footer.js</a:t>
            </a:r>
          </a:p>
          <a:p>
            <a:pPr algn="ctr"/>
            <a:r>
              <a:rPr lang="en-US" sz="2000" dirty="0" err="1" smtClean="0">
                <a:solidFill>
                  <a:srgbClr val="009696"/>
                </a:solidFill>
              </a:rPr>
              <a:t>localhost</a:t>
            </a:r>
            <a:r>
              <a:rPr lang="en-US" sz="2000" dirty="0" smtClean="0">
                <a:solidFill>
                  <a:srgbClr val="009696"/>
                </a:solidFill>
              </a:rPr>
              <a:t>/footer</a:t>
            </a:r>
            <a:endParaRPr lang="en-US" sz="1400" dirty="0" smtClean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79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2777789"/>
            <a:ext cx="9143060" cy="28387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React</a:t>
            </a:r>
            <a:endParaRPr lang="id-ID" sz="8000" dirty="0" smtClean="0"/>
          </a:p>
          <a:p>
            <a:pPr algn="ctr"/>
            <a:r>
              <a:rPr lang="en-US" sz="3200" i="1" dirty="0" smtClean="0">
                <a:latin typeface="Gotham" pitchFamily="50" charset="0"/>
              </a:rPr>
              <a:t>#2</a:t>
            </a:r>
            <a:r>
              <a:rPr lang="en-US" sz="3200" b="0" dirty="0" smtClean="0">
                <a:latin typeface="Gotham" pitchFamily="50" charset="0"/>
              </a:rPr>
              <a:t>  Learn</a:t>
            </a:r>
            <a:r>
              <a:rPr lang="en-US" sz="3200" b="0" dirty="0">
                <a:latin typeface="Gotham" pitchFamily="50" charset="0"/>
              </a:rPr>
              <a:t> Once, Write </a:t>
            </a:r>
            <a:r>
              <a:rPr lang="en-US" sz="3200" b="0" dirty="0" smtClean="0">
                <a:latin typeface="Gotham" pitchFamily="50" charset="0"/>
              </a:rPr>
              <a:t>Anywhere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2" name="Picture 2" descr="C:\Users\usr\Downloads\reactj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14" y="1348298"/>
            <a:ext cx="3100433" cy="219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12779" y="4261950"/>
            <a:ext cx="3097923" cy="4624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30169" y="2144114"/>
            <a:ext cx="5565223" cy="14504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8373" y="1119360"/>
            <a:ext cx="8828683" cy="5312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600" dirty="0">
                <a:latin typeface="Consolas" pitchFamily="49" charset="0"/>
                <a:cs typeface="Consolas" pitchFamily="49" charset="0"/>
              </a:rPr>
            </a:br>
            <a:r>
              <a:rPr lang="en-US" sz="26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super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 {</a:t>
            </a:r>
            <a:r>
              <a:rPr lang="en-US" sz="26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:'</a:t>
            </a:r>
            <a:r>
              <a:rPr lang="en-US" sz="26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}</a:t>
            </a:r>
            <a:endParaRPr lang="en-US" sz="26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6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this.state.nama</a:t>
            </a:r>
            <a:r>
              <a:rPr lang="en-US" sz="26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2600" dirty="0" smtClean="0">
                <a:latin typeface="Consolas" pitchFamily="49" charset="0"/>
                <a:cs typeface="Consolas" pitchFamily="49" charset="0"/>
              </a:rPr>
            </a:b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91351" y="-58"/>
            <a:ext cx="299217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9696"/>
                </a:solidFill>
              </a:rPr>
              <a:t>State </a:t>
            </a:r>
            <a:r>
              <a:rPr lang="en-US" b="1" dirty="0" smtClean="0">
                <a:solidFill>
                  <a:srgbClr val="009696"/>
                </a:solidFill>
              </a:rPr>
              <a:t>#1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3" t="18212" r="7558" b="62145"/>
          <a:stretch/>
        </p:blipFill>
        <p:spPr bwMode="auto">
          <a:xfrm>
            <a:off x="4367046" y="5184659"/>
            <a:ext cx="4466897" cy="170413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58"/>
            <a:ext cx="2992171" cy="756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i="1" dirty="0" err="1" smtClean="0">
                <a:solidFill>
                  <a:srgbClr val="009696"/>
                </a:solidFill>
              </a:rPr>
              <a:t>src</a:t>
            </a:r>
            <a:r>
              <a:rPr lang="en-US" sz="2800" i="1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555100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01412" y="4099048"/>
            <a:ext cx="2652547" cy="70944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04598" y="2572406"/>
            <a:ext cx="5726823" cy="46245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6033" y="1466192"/>
            <a:ext cx="8828683" cy="4776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import React, { Component } from 'react';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 super();</a:t>
            </a:r>
          </a:p>
          <a:p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 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{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:'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', usia:21};</a:t>
            </a:r>
          </a:p>
          <a:p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 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render() {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return 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this.state.nama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Usia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2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this.state.usia</a:t>
            </a:r>
            <a:r>
              <a:rPr lang="en-US" sz="2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dirty="0" err="1"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200" dirty="0" smtClean="0">
                <a:latin typeface="Consolas" pitchFamily="49" charset="0"/>
                <a:cs typeface="Consolas" pitchFamily="49" charset="0"/>
              </a:rPr>
              <a:t>   );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200" dirty="0">
                <a:latin typeface="Consolas" pitchFamily="49" charset="0"/>
                <a:cs typeface="Consolas" pitchFamily="49" charset="0"/>
              </a:rPr>
            </a:br>
            <a:r>
              <a:rPr lang="en-US" sz="2200" dirty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07117" y="-58"/>
            <a:ext cx="2992171" cy="10563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9696"/>
                </a:solidFill>
              </a:rPr>
              <a:t>State </a:t>
            </a:r>
            <a:r>
              <a:rPr lang="en-US" b="1" dirty="0" smtClean="0">
                <a:solidFill>
                  <a:srgbClr val="009696"/>
                </a:solidFill>
              </a:rPr>
              <a:t>#2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58"/>
            <a:ext cx="2992171" cy="756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i="1" dirty="0" err="1" smtClean="0">
                <a:solidFill>
                  <a:srgbClr val="009696"/>
                </a:solidFill>
              </a:rPr>
              <a:t>src</a:t>
            </a:r>
            <a:r>
              <a:rPr lang="en-US" sz="2800" i="1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8" t="26820" r="27640" b="50215"/>
          <a:stretch/>
        </p:blipFill>
        <p:spPr bwMode="auto">
          <a:xfrm>
            <a:off x="4918842" y="5249911"/>
            <a:ext cx="3859276" cy="224497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87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69725" y="5770179"/>
            <a:ext cx="2916621" cy="1087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08538" y="3168866"/>
            <a:ext cx="5770180" cy="107205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31075" y="882800"/>
            <a:ext cx="8828683" cy="5312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itchFamily="49" charset="0"/>
                <a:cs typeface="Consolas" pitchFamily="49" charset="0"/>
              </a:rPr>
              <a:t>import React, { Component } from 'react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400" dirty="0">
                <a:latin typeface="Consolas" pitchFamily="49" charset="0"/>
                <a:cs typeface="Consolas" pitchFamily="49" charset="0"/>
              </a:rPr>
            </a:br>
            <a:r>
              <a:rPr lang="en-US" sz="2400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extends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Component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(){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super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 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:'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Andi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}</a:t>
            </a:r>
            <a:endParaRPr lang="en-US" sz="24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render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()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4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setTimeout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(() =&gt; {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  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4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this.setState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nama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 'Budi'}</a:t>
            </a:r>
            <a:r>
              <a:rPr lang="en-US" sz="2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    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 }, 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3000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400" b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(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Halo </a:t>
            </a:r>
            <a:r>
              <a:rPr lang="en-US" sz="24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sz="2400" b="1" i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this.state.nama</a:t>
            </a:r>
            <a:r>
              <a:rPr lang="en-US" sz="24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4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h1&gt;</a:t>
            </a: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   );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latin typeface="Consolas" pitchFamily="49" charset="0"/>
                <a:cs typeface="Consolas" pitchFamily="49" charset="0"/>
              </a:rPr>
              <a:t>}</a:t>
            </a:r>
            <a:br>
              <a:rPr lang="en-US" sz="2400" dirty="0" smtClean="0">
                <a:latin typeface="Consolas" pitchFamily="49" charset="0"/>
                <a:cs typeface="Consolas" pitchFamily="49" charset="0"/>
              </a:rPr>
            </a:b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export default </a:t>
            </a:r>
            <a:r>
              <a:rPr lang="en-US" sz="24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App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871545" y="-126186"/>
            <a:ext cx="3859276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Updating State</a:t>
            </a:r>
            <a:endParaRPr lang="en-US" sz="2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3" t="18212" r="22033" b="62145"/>
          <a:stretch/>
        </p:blipFill>
        <p:spPr bwMode="auto">
          <a:xfrm>
            <a:off x="3969634" y="5254923"/>
            <a:ext cx="2233448" cy="170413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93" t="17888" r="21916" b="60776"/>
          <a:stretch/>
        </p:blipFill>
        <p:spPr bwMode="auto">
          <a:xfrm>
            <a:off x="6539406" y="5254923"/>
            <a:ext cx="2175648" cy="178868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94654"/>
            <a:ext cx="2992171" cy="756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i="1" dirty="0" err="1" smtClean="0">
                <a:solidFill>
                  <a:srgbClr val="009696"/>
                </a:solidFill>
              </a:rPr>
              <a:t>src</a:t>
            </a:r>
            <a:r>
              <a:rPr lang="en-US" sz="2800" i="1" dirty="0" smtClean="0">
                <a:solidFill>
                  <a:srgbClr val="009696"/>
                </a:solidFill>
              </a:rPr>
              <a:t>/App.js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3333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9185" y="-15824"/>
            <a:ext cx="8954815" cy="13558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800" b="1" dirty="0" smtClean="0">
                <a:solidFill>
                  <a:srgbClr val="009696"/>
                </a:solidFill>
              </a:rPr>
              <a:t>Props</a:t>
            </a:r>
            <a:endParaRPr lang="en-US" sz="4000" i="1" dirty="0"/>
          </a:p>
        </p:txBody>
      </p:sp>
      <p:pic>
        <p:nvPicPr>
          <p:cNvPr id="7" name="Picture 3" descr="C:\Users\usr\Downloads\react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669" y="49581"/>
            <a:ext cx="1713729" cy="121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31483" y="1509469"/>
            <a:ext cx="7215626" cy="40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Most components can be customized with different parameters when they are created. These creation parameters are called </a:t>
            </a:r>
            <a:r>
              <a:rPr lang="en-US" sz="2400" i="1" dirty="0" smtClean="0"/>
              <a:t>Props (Properties)</a:t>
            </a:r>
            <a:r>
              <a:rPr lang="en-US" sz="2400" dirty="0" smtClean="0"/>
              <a:t>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It lets you make a component that is used in many different places in your app, with slightly different properties in each places.</a:t>
            </a:r>
          </a:p>
          <a:p>
            <a:pPr marL="342900" indent="-342900" algn="just">
              <a:buBlip>
                <a:blip r:embed="rId3"/>
              </a:buBlip>
            </a:pPr>
            <a:endParaRPr lang="en-US" sz="2400" dirty="0"/>
          </a:p>
          <a:p>
            <a:pPr marL="342900" indent="-342900" algn="just">
              <a:buBlip>
                <a:blip r:embed="rId3"/>
              </a:buBlip>
            </a:pPr>
            <a:r>
              <a:rPr lang="en-US" sz="2400" dirty="0" smtClean="0"/>
              <a:t>For short, props are static properties on a React component that are immutable (cannot be changed).</a:t>
            </a:r>
          </a:p>
        </p:txBody>
      </p:sp>
    </p:spTree>
    <p:extLst>
      <p:ext uri="{BB962C8B-B14F-4D97-AF65-F5344CB8AC3E}">
        <p14:creationId xmlns:p14="http://schemas.microsoft.com/office/powerpoint/2010/main" val="3072436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10463</TotalTime>
  <Words>1102</Words>
  <Application>Microsoft Office PowerPoint</Application>
  <PresentationFormat>On-screen Show (4:3)</PresentationFormat>
  <Paragraphs>545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Gotham</vt:lpstr>
      <vt:lpstr>Gotham Bold</vt:lpstr>
      <vt:lpstr>Gotham ExtraLight</vt:lpstr>
      <vt:lpstr>Gotham Medium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lintangwisesa</cp:lastModifiedBy>
  <cp:revision>896</cp:revision>
  <dcterms:created xsi:type="dcterms:W3CDTF">2015-11-07T11:59:24Z</dcterms:created>
  <dcterms:modified xsi:type="dcterms:W3CDTF">2018-12-07T02:44:28Z</dcterms:modified>
</cp:coreProperties>
</file>